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1"/>
  </p:notesMasterIdLst>
  <p:sldIdLst>
    <p:sldId id="4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1" r:id="rId27"/>
    <p:sldId id="333" r:id="rId28"/>
    <p:sldId id="334" r:id="rId29"/>
    <p:sldId id="328" r:id="rId30"/>
    <p:sldId id="330" r:id="rId31"/>
    <p:sldId id="329" r:id="rId32"/>
    <p:sldId id="448" r:id="rId33"/>
    <p:sldId id="447" r:id="rId34"/>
    <p:sldId id="337" r:id="rId35"/>
    <p:sldId id="338" r:id="rId36"/>
    <p:sldId id="340" r:id="rId37"/>
    <p:sldId id="341" r:id="rId38"/>
    <p:sldId id="342" r:id="rId39"/>
    <p:sldId id="343" r:id="rId40"/>
    <p:sldId id="440" r:id="rId41"/>
    <p:sldId id="344" r:id="rId42"/>
    <p:sldId id="345" r:id="rId43"/>
    <p:sldId id="346" r:id="rId44"/>
    <p:sldId id="441" r:id="rId45"/>
    <p:sldId id="347" r:id="rId46"/>
    <p:sldId id="348" r:id="rId47"/>
    <p:sldId id="349" r:id="rId48"/>
    <p:sldId id="442" r:id="rId49"/>
    <p:sldId id="350" r:id="rId50"/>
    <p:sldId id="351" r:id="rId51"/>
    <p:sldId id="352" r:id="rId52"/>
    <p:sldId id="353" r:id="rId53"/>
    <p:sldId id="354" r:id="rId54"/>
    <p:sldId id="355" r:id="rId55"/>
    <p:sldId id="450" r:id="rId56"/>
    <p:sldId id="443" r:id="rId57"/>
    <p:sldId id="356" r:id="rId58"/>
    <p:sldId id="357" r:id="rId59"/>
    <p:sldId id="445" r:id="rId60"/>
    <p:sldId id="358" r:id="rId61"/>
    <p:sldId id="451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449" r:id="rId72"/>
    <p:sldId id="368" r:id="rId73"/>
    <p:sldId id="369" r:id="rId74"/>
    <p:sldId id="370" r:id="rId75"/>
    <p:sldId id="401" r:id="rId76"/>
    <p:sldId id="428" r:id="rId77"/>
    <p:sldId id="429" r:id="rId78"/>
    <p:sldId id="436" r:id="rId79"/>
    <p:sldId id="435" r:id="rId80"/>
    <p:sldId id="434" r:id="rId81"/>
    <p:sldId id="430" r:id="rId82"/>
    <p:sldId id="423" r:id="rId83"/>
    <p:sldId id="424" r:id="rId84"/>
    <p:sldId id="425" r:id="rId85"/>
    <p:sldId id="437" r:id="rId86"/>
    <p:sldId id="438" r:id="rId87"/>
    <p:sldId id="439" r:id="rId88"/>
    <p:sldId id="426" r:id="rId89"/>
    <p:sldId id="416" r:id="rId90"/>
    <p:sldId id="415" r:id="rId91"/>
    <p:sldId id="421" r:id="rId92"/>
    <p:sldId id="422" r:id="rId93"/>
    <p:sldId id="417" r:id="rId94"/>
    <p:sldId id="418" r:id="rId95"/>
    <p:sldId id="419" r:id="rId96"/>
    <p:sldId id="420" r:id="rId97"/>
    <p:sldId id="414" r:id="rId98"/>
    <p:sldId id="410" r:id="rId99"/>
    <p:sldId id="411" r:id="rId100"/>
    <p:sldId id="412" r:id="rId101"/>
    <p:sldId id="413" r:id="rId102"/>
    <p:sldId id="454" r:id="rId103"/>
    <p:sldId id="455" r:id="rId104"/>
    <p:sldId id="407" r:id="rId105"/>
    <p:sldId id="406" r:id="rId106"/>
    <p:sldId id="408" r:id="rId107"/>
    <p:sldId id="409" r:id="rId108"/>
    <p:sldId id="405" r:id="rId109"/>
    <p:sldId id="404" r:id="rId110"/>
    <p:sldId id="403" r:id="rId111"/>
    <p:sldId id="402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400" r:id="rId125"/>
    <p:sldId id="397" r:id="rId126"/>
    <p:sldId id="398" r:id="rId127"/>
    <p:sldId id="399" r:id="rId128"/>
    <p:sldId id="457" r:id="rId129"/>
    <p:sldId id="302" r:id="rId1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0" autoAdjust="0"/>
    <p:restoredTop sz="87954"/>
  </p:normalViewPr>
  <p:slideViewPr>
    <p:cSldViewPr>
      <p:cViewPr varScale="1">
        <p:scale>
          <a:sx n="145" d="100"/>
          <a:sy n="145" d="100"/>
        </p:scale>
        <p:origin x="1496" y="1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7003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11/2/2021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3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3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62F32-88D2-4F33-AFED-DE43904DDAA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In actuality, the floor on the log function causes some fluctuation,</a:t>
            </a:r>
            <a:r>
              <a:rPr lang="en-CA" altLang="en-US" baseline="0" dirty="0"/>
              <a:t> but 44 % is quite reasonable…</a:t>
            </a:r>
          </a:p>
          <a:p>
            <a:endParaRPr lang="en-CA" altLang="en-US" baseline="0" dirty="0"/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that the height of a complete tree is </a:t>
            </a:r>
            <a:r>
              <a:rPr lang="en-US" altLang="en-US" i="1" dirty="0">
                <a:latin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</a:rPr>
              <a:t> = ⌊</a:t>
            </a:r>
            <a:r>
              <a:rPr lang="en-US" altLang="en-US" dirty="0" err="1">
                <a:latin typeface="Times New Roman" pitchFamily="18" charset="0"/>
              </a:rPr>
              <a:t>lg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</a:rPr>
              <a:t>)⌋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floor function makes the analysis interesting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altLang="en-US" dirty="0">
                <a:latin typeface="Arial" charset="0"/>
                <a:cs typeface="Arial" charset="0"/>
              </a:rPr>
              <a:t> nodes, it can be twice the height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4096</a:t>
            </a:r>
            <a:r>
              <a:rPr lang="en-US" altLang="en-US" dirty="0">
                <a:latin typeface="Arial" charset="0"/>
                <a:cs typeface="Arial" charset="0"/>
              </a:rPr>
              <a:t>, 45% worse is an upper bound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2BFB-34C6-43C5-A9BE-F52C4E54A76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0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BB9BC6-C093-44F5-B708-24EC4240B5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45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AA738-EE89-4BF2-A451-3A3B2F84EF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50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1F19DE-8C7B-44AE-B42E-046D9005FB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48E0F-765F-4C0A-8881-BD4F128F0B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66350-4109-4CED-B0F3-C8E885B0618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5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1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41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75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9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5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26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27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7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2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2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7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6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6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5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5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40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3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4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5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0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7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44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6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77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23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8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42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32F71-896D-424C-B80C-8CA9A777511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5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63D45-0641-4332-B37A-F0FC3681FFC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97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69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D5525-A698-49BA-8B94-796390A221D7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9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D05D2D-438D-493C-9B37-49D03BFC6384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Recall that a</a:t>
            </a:r>
            <a:r>
              <a:rPr lang="en-US" altLang="en-US" baseline="30000"/>
              <a:t>log[b](c)</a:t>
            </a:r>
            <a:r>
              <a:rPr lang="en-US" altLang="en-US"/>
              <a:t> = c</a:t>
            </a:r>
            <a:r>
              <a:rPr lang="en-US" altLang="en-US" baseline="30000"/>
              <a:t>log[b](a)</a:t>
            </a:r>
            <a:r>
              <a:rPr lang="en-US" altLang="en-US"/>
              <a:t> for all values of a, b, and c.</a:t>
            </a:r>
          </a:p>
          <a:p>
            <a:r>
              <a:rPr lang="en-US" altLang="en-US"/>
              <a:t>Here, log[b](c) is the logarithm base ‘b’ of c.</a:t>
            </a:r>
          </a:p>
        </p:txBody>
      </p:sp>
    </p:spTree>
    <p:extLst>
      <p:ext uri="{BB962C8B-B14F-4D97-AF65-F5344CB8AC3E}">
        <p14:creationId xmlns:p14="http://schemas.microsoft.com/office/powerpoint/2010/main" val="693224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E2BC6-ADE5-4DA8-8C85-C5800A0E77B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8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6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57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8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3200" dirty="0"/>
              <a:t>AVL Trees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64?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86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causes no imbalance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64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now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70?</a:t>
            </a: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now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node</a:t>
            </a: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result is AVL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Like insert, erase must check if it caused an imbalance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Unfortunately, it may cause 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The imbalance is in the right-right subtree</a:t>
            </a: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node of that subtree,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Recursing to the root, however, 8 is also unbalanced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Named after Adelson-</a:t>
            </a:r>
            <a:r>
              <a:rPr lang="en-US" altLang="en-US" dirty="0" err="1">
                <a:latin typeface="Arial" charset="0"/>
                <a:cs typeface="Arial" charset="0"/>
              </a:rPr>
              <a:t>Velskii</a:t>
            </a:r>
            <a:r>
              <a:rPr lang="en-US" altLang="en-US" dirty="0">
                <a:latin typeface="Arial" charset="0"/>
                <a:cs typeface="Arial" charset="0"/>
              </a:rPr>
              <a:t> and Landis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themselves AVL trees</a:t>
            </a:r>
          </a:p>
          <a:p>
            <a:pPr lvl="1"/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empty tree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829653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resulting tree is now AVL balanced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Note, few erases will require one balance, even fewer will require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Time complexity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May require one correction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marL="360363" indent="-360363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May require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corrections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Depth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 the time complexity is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20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previously saw that: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Complete tree can be stored using an array using </a:t>
            </a:r>
            <a:r>
              <a:rPr lang="en-US" altLang="en-US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An arbitrary tree of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cs typeface="Arial" charset="0"/>
              </a:rPr>
              <a:t> nodes requires </a:t>
            </a:r>
            <a:r>
              <a:rPr lang="en-US" altLang="en-US" b="1">
                <a:latin typeface="Times New Roman" pitchFamily="18" charset="0"/>
                <a:cs typeface="Arial" charset="0"/>
              </a:rPr>
              <a:t>O</a:t>
            </a:r>
            <a:r>
              <a:rPr lang="en-US" altLang="en-US">
                <a:latin typeface="Times New Roman" pitchFamily="18" charset="0"/>
                <a:cs typeface="Arial" charset="0"/>
              </a:rPr>
              <a:t>(2</a:t>
            </a:r>
            <a:r>
              <a:rPr lang="en-US" altLang="en-US" i="1" baseline="30000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memory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Is it possible to store an AVL tree as an array and not require exponentially more memory?</a:t>
            </a:r>
          </a:p>
        </p:txBody>
      </p:sp>
    </p:spTree>
    <p:extLst>
      <p:ext uri="{BB962C8B-B14F-4D97-AF65-F5344CB8AC3E}">
        <p14:creationId xmlns:p14="http://schemas.microsoft.com/office/powerpoint/2010/main" val="31689043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in the worst case, an AVL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has a height at most</a:t>
            </a:r>
          </a:p>
          <a:p>
            <a:pPr algn="ctr">
              <a:buFontTx/>
              <a:buNone/>
            </a:pP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– 1.3277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Such a tree requires an array of size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) – 1.3277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endParaRPr lang="en-US" altLang="en-US" baseline="300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rewrite this as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–0.3277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(2)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≈ 0.7968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 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would require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24356553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309813"/>
            <a:ext cx="34925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While the polynomial behaviour of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>
                <a:latin typeface="Times New Roman" pitchFamily="18" charset="0"/>
                <a:cs typeface="Arial" charset="0"/>
              </a:rPr>
              <a:t>1.44</a:t>
            </a:r>
            <a:r>
              <a:rPr lang="en-US" altLang="en-US">
                <a:latin typeface="Arial" charset="0"/>
                <a:cs typeface="Arial" charset="0"/>
              </a:rPr>
              <a:t> is not as bad as exponential behaviour, it is still reasonably sub-optimal when compared to the linear growth associated with link-</a:t>
            </a:r>
            <a:br>
              <a:rPr lang="en-US" altLang="en-US">
                <a:latin typeface="Arial" charset="0"/>
                <a:cs typeface="Arial" charset="0"/>
              </a:rPr>
            </a:br>
            <a:r>
              <a:rPr lang="en-US" altLang="en-US">
                <a:latin typeface="Arial" charset="0"/>
                <a:cs typeface="Arial" charset="0"/>
              </a:rPr>
              <a:t>allocated trees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we see 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and</a:t>
            </a:r>
            <a:r>
              <a:rPr lang="en-US" altLang="en-US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1.44 </a:t>
            </a:r>
            <a:r>
              <a:rPr lang="en-US" altLang="en-US">
                <a:latin typeface="Arial" charset="0"/>
                <a:cs typeface="Arial" charset="0"/>
              </a:rPr>
              <a:t>on </a:t>
            </a:r>
            <a:r>
              <a:rPr lang="en-US" altLang="en-US">
                <a:latin typeface="Times New Roman" pitchFamily="18" charset="0"/>
                <a:cs typeface="Arial" charset="0"/>
              </a:rPr>
              <a:t>[0, 1000]</a:t>
            </a:r>
          </a:p>
        </p:txBody>
      </p:sp>
    </p:spTree>
    <p:extLst>
      <p:ext uri="{BB962C8B-B14F-4D97-AF65-F5344CB8AC3E}">
        <p14:creationId xmlns:p14="http://schemas.microsoft.com/office/powerpoint/2010/main" val="33632318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Balance: difference in subtree heights is 0 or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and 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r>
              <a:rPr lang="en-US" altLang="en-US" dirty="0">
                <a:latin typeface="Arial" charset="0"/>
                <a:cs typeface="Arial" charset="0"/>
              </a:rPr>
              <a:t> may require the tree to be rebalanced by tree rotations</a:t>
            </a:r>
          </a:p>
        </p:txBody>
      </p:sp>
    </p:spTree>
    <p:extLst>
      <p:ext uri="{BB962C8B-B14F-4D97-AF65-F5344CB8AC3E}">
        <p14:creationId xmlns:p14="http://schemas.microsoft.com/office/powerpoint/2010/main" val="1669226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AVL trees with </a:t>
            </a:r>
            <a:r>
              <a:rPr lang="en-US" altLang="en-US"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cs typeface="Arial" charset="0"/>
              </a:rPr>
              <a:t>, and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is a larger AVL tree (</a:t>
            </a:r>
            <a:r>
              <a:rPr lang="en-US" altLang="en-US">
                <a:latin typeface="Times New Roman" pitchFamily="18" charset="0"/>
                <a:cs typeface="Arial" charset="0"/>
              </a:rPr>
              <a:t>42</a:t>
            </a:r>
            <a:r>
              <a:rPr lang="en-US" altLang="en-US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Both sub-trees are of height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All other nodes (</a:t>
            </a:r>
            <a:r>
              <a:rPr lang="en-US" altLang="en-US" i="1">
                <a:latin typeface="Arial" charset="0"/>
                <a:cs typeface="Arial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.</a:t>
            </a:r>
            <a:r>
              <a:rPr lang="en-US" altLang="en-US" i="1">
                <a:latin typeface="Arial" charset="0"/>
                <a:cs typeface="Arial" charset="0"/>
              </a:rPr>
              <a:t>g</a:t>
            </a:r>
            <a:r>
              <a:rPr lang="en-US" altLang="en-US">
                <a:latin typeface="Arial" charset="0"/>
                <a:cs typeface="Arial" charset="0"/>
              </a:rPr>
              <a:t>., AF and BL) are AVL balanced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upper bound </a:t>
            </a:r>
            <a:r>
              <a:rPr lang="en-US" altLang="en-US" dirty="0">
                <a:latin typeface="Arial" charset="0"/>
                <a:cs typeface="Arial" charset="0"/>
              </a:rPr>
              <a:t>on the number of nodes in an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cs typeface="Arial" charset="0"/>
              </a:rPr>
              <a:t>is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 perfect binary tree with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nodes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is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lower bound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Let </a:t>
            </a:r>
            <a:r>
              <a:rPr lang="en-US" altLang="en-US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Can we find </a:t>
            </a:r>
            <a:r>
              <a:rPr lang="en-US" altLang="en-US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Times New Roman" pitchFamily="18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</a:t>
            </a:r>
            <a:r>
              <a:rPr lang="en-US" altLang="en-US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get:  </a:t>
            </a:r>
            <a:r>
              <a:rPr lang="en-US" altLang="en-US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Times New Roman" pitchFamily="18" charset="0"/>
                <a:cs typeface="Arial" charset="0"/>
              </a:rPr>
              <a:t>) = 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>
                <a:latin typeface="Times New Roman" pitchFamily="18" charset="0"/>
                <a:cs typeface="Arial" charset="0"/>
              </a:rPr>
              <a:t> + </a:t>
            </a:r>
            <a:r>
              <a:rPr lang="en-US" altLang="en-US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>
                <a:latin typeface="Times New Roman" pitchFamily="18" charset="0"/>
                <a:cs typeface="Arial" charset="0"/>
              </a:rPr>
              <a:t>+ 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Define height balancing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Maintaining balance within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Difference of heights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Maintaining balance after insertions and erases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 we store AVL trees as arrays?</a:t>
            </a:r>
          </a:p>
        </p:txBody>
      </p:sp>
    </p:spTree>
    <p:extLst>
      <p:ext uri="{BB962C8B-B14F-4D97-AF65-F5344CB8AC3E}">
        <p14:creationId xmlns:p14="http://schemas.microsoft.com/office/powerpoint/2010/main" val="165521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dirty="0">
                <a:latin typeface="Arial" charset="0"/>
                <a:cs typeface="Arial" charset="0"/>
              </a:rPr>
              <a:t>	The solution?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Note that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 =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 + 1) +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2) + 1)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Therefore, 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r>
              <a:rPr lang="pt-BR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is a Fibonacci number</a:t>
            </a:r>
            <a:r>
              <a:rPr lang="pt-BR" altLang="en-US" dirty="0">
                <a:latin typeface="Arial" charset="0"/>
                <a:cs typeface="Arial" charset="0"/>
              </a:rPr>
              <a:t>: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+ 1 =   2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  1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+ 1 =   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=   2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+ 1 =   5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=   4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+ 1 =   8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=   7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+ 1 = 13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= 12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+ 1 = 21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= 20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+ 1 = 34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= 33</a:t>
            </a:r>
            <a:endParaRPr lang="pt-BR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902671"/>
              </p:ext>
            </p:extLst>
          </p:nvPr>
        </p:nvGraphicFramePr>
        <p:xfrm>
          <a:off x="2339752" y="1916832"/>
          <a:ext cx="4103985" cy="123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6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916832"/>
                        <a:ext cx="4103985" cy="1236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if it wasn’t so simple: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rsolve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{F(0) = 1, F(1) = 2,</a:t>
            </a:r>
          </a:p>
          <a:p>
            <a:pPr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F(h) = 1 + F(h - 1) + F(h - 2)}, F(h)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%, h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endParaRPr lang="en-US" alt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1258888" y="3956050"/>
            <a:ext cx="2879725" cy="13684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1422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78288"/>
            <a:ext cx="63373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4164013" y="5265738"/>
          <a:ext cx="1133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9" name="Equation" r:id="rId6" imgW="723586" imgH="533169" progId="Equation.DSMT4">
                  <p:embed/>
                </p:oleObj>
              </mc:Choice>
              <mc:Fallback>
                <p:oleObj name="Equation" r:id="rId6" imgW="723586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5265738"/>
                        <a:ext cx="1133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2213" y="5121275"/>
            <a:ext cx="574675" cy="360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approximately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anose="02020603050405020304" pitchFamily="18" charset="0"/>
              </a:rPr>
              <a:t>) ≈ 1.8944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 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where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≈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1.6180</a:t>
            </a:r>
            <a:r>
              <a:rPr lang="en-US" altLang="en-US" dirty="0">
                <a:latin typeface="Arial" charset="0"/>
                <a:cs typeface="Arial" charset="0"/>
              </a:rPr>
              <a:t> is the golden ratio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That is,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dirty="0">
                <a:solidFill>
                  <a:srgbClr val="FF0000"/>
                </a:solidFill>
                <a:latin typeface="Symbol" pitchFamily="18" charset="2"/>
                <a:cs typeface="Arial" charset="0"/>
                <a:sym typeface="Symbol" panose="05050102010706020507" pitchFamily="18" charset="2"/>
              </a:rPr>
              <a:t>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may find the maximum value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for a given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0645"/>
              </p:ext>
            </p:extLst>
          </p:nvPr>
        </p:nvGraphicFramePr>
        <p:xfrm>
          <a:off x="1397000" y="3860800"/>
          <a:ext cx="67833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7" name="Equation" r:id="rId4" imgW="3632040" imgH="406080" progId="Equation.DSMT4">
                  <p:embed/>
                </p:oleObj>
              </mc:Choice>
              <mc:Fallback>
                <p:oleObj name="Equation" r:id="rId4" imgW="3632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000" y="3860800"/>
                        <a:ext cx="67833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86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example,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n</a:t>
            </a:r>
            <a:r>
              <a:rPr lang="en-US" altLang="en-US">
                <a:latin typeface="Times New Roman" pitchFamily="18" charset="0"/>
                <a:cs typeface="Arial" charset="0"/>
              </a:rPr>
              <a:t> = 88</a:t>
            </a:r>
            <a:r>
              <a:rPr lang="en-US" altLang="en-US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Arial" charset="0"/>
                <a:cs typeface="Arial" charset="0"/>
              </a:rPr>
              <a:t>, the bounds on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are: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minimum height: 	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) – 1 ≈ 19</a:t>
            </a:r>
          </a:p>
          <a:p>
            <a:pPr lvl="1"/>
            <a:r>
              <a:rPr lang="en-US" altLang="zh-CN" dirty="0">
                <a:latin typeface="Arial" charset="0"/>
                <a:cs typeface="Arial" charset="0"/>
              </a:rPr>
              <a:t>T</a:t>
            </a:r>
            <a:r>
              <a:rPr lang="en-US" altLang="en-US" dirty="0">
                <a:latin typeface="Arial" charset="0"/>
                <a:cs typeface="Arial" charset="0"/>
              </a:rPr>
              <a:t>he maximum height:	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/ 1.8944 ) &lt; 28</a:t>
            </a:r>
          </a:p>
        </p:txBody>
      </p:sp>
    </p:spTree>
    <p:extLst>
      <p:ext uri="{BB962C8B-B14F-4D97-AF65-F5344CB8AC3E}">
        <p14:creationId xmlns:p14="http://schemas.microsoft.com/office/powerpoint/2010/main" val="384496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a node can decrease the height of a tree by at most 1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may cause some nodes to be unbalanced. We may need to rebalance the tree after insertion or removal.</a:t>
            </a: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calculate changes in height, the member function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height()</a:t>
            </a:r>
            <a:r>
              <a:rPr lang="en-US" altLang="en-US" dirty="0">
                <a:latin typeface="Arial" charset="0"/>
                <a:cs typeface="Arial" charset="0"/>
              </a:rPr>
              <a:t> must run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Our implementation of height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Introduce a member variable</a:t>
            </a:r>
            <a:r>
              <a:rPr lang="zh-CN" altLang="en-US" dirty="0">
                <a:latin typeface="Arial" charset="0"/>
                <a:cs typeface="Arial" charset="0"/>
              </a:rPr>
              <a:t>：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	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variable is updated during inserting and erasing</a:t>
            </a:r>
          </a:p>
        </p:txBody>
      </p:sp>
    </p:spTree>
    <p:extLst>
      <p:ext uri="{BB962C8B-B14F-4D97-AF65-F5344CB8AC3E}">
        <p14:creationId xmlns:p14="http://schemas.microsoft.com/office/powerpoint/2010/main" val="8606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Only insert and erase may change the height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This is the only place we need to update the height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These algorithms are already recursive</a:t>
            </a:r>
          </a:p>
        </p:txBody>
      </p:sp>
    </p:spTree>
    <p:extLst>
      <p:ext uri="{BB962C8B-B14F-4D97-AF65-F5344CB8AC3E}">
        <p14:creationId xmlns:p14="http://schemas.microsoft.com/office/powerpoint/2010/main" val="23984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507413" cy="4525962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const Type &amp;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if ( left()-&gt;insert(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max( height(), 1 + left()-&gt;height()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3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previous lectures: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Best case height: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and maintain </a:t>
            </a:r>
            <a:r>
              <a:rPr lang="en-US" altLang="en-US" i="1" dirty="0">
                <a:latin typeface="Arial" charset="0"/>
                <a:cs typeface="Arial" charset="0"/>
              </a:rPr>
              <a:t>balance</a:t>
            </a:r>
            <a:r>
              <a:rPr lang="en-US" altLang="en-US" dirty="0">
                <a:latin typeface="Arial" charset="0"/>
                <a:cs typeface="Arial" charset="0"/>
              </a:rPr>
              <a:t> to ensure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height  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none of the heights of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Now we see the heights of two sub-trees have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is still balanced</a:t>
            </a:r>
          </a:p>
        </p:txBody>
      </p:sp>
    </p:spTree>
    <p:extLst>
      <p:ext uri="{BB962C8B-B14F-4D97-AF65-F5344CB8AC3E}">
        <p14:creationId xmlns:p14="http://schemas.microsoft.com/office/powerpoint/2010/main" val="98948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These two examples demonstrate how we can correct for imbalances:  starting with this tree, add 1: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Incidentally, the root is now also balanced!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However, only the root node </a:t>
            </a:r>
            <a:r>
              <a:rPr lang="en-US" altLang="en-US">
                <a:latin typeface="Arial" charset="0"/>
                <a:cs typeface="Arial" charset="0"/>
              </a:rPr>
              <a:t>is now </a:t>
            </a:r>
            <a:r>
              <a:rPr lang="en-US" altLang="en-US" dirty="0">
                <a:latin typeface="Arial" charset="0"/>
                <a:cs typeface="Arial" charset="0"/>
              </a:rPr>
              <a:t>unbalanced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fix this, we will look at the general case…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0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2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Insert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into this tree:  it falls into the left subtree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Assume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rooted at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7452320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left-left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rooted at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dirty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:\Users\dwharder\Desktop\v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" y="2996187"/>
            <a:ext cx="5452374" cy="32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7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9" name="Picture 3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1084113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 descr="C:\Users\dwharder\Desktop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82" y="2492896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dwharder\Desktop\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05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modify these three pointers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At this point, 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this</a:t>
            </a:r>
            <a:r>
              <a:rPr lang="en-US" altLang="en-US">
                <a:latin typeface="Arial" charset="0"/>
                <a:cs typeface="Arial" charset="0"/>
              </a:rPr>
              <a:t> references the unbalanced root node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Promote node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>
                <a:latin typeface="Arial" charset="0"/>
                <a:cs typeface="Arial" charset="0"/>
              </a:rPr>
              <a:t> to the root and demote node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>
                <a:latin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to be the right child of</a:t>
            </a:r>
            <a:r>
              <a:rPr lang="en-US" altLang="en-US" b="1">
                <a:latin typeface="Arial" charset="0"/>
                <a:cs typeface="Arial" charset="0"/>
              </a:rPr>
              <a:t>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requires the address of node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to be assigned to the </a:t>
            </a:r>
            <a:r>
              <a:rPr lang="en-US" altLang="en-US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member variable of node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512" y="2827338"/>
            <a:ext cx="25410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0341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  <p:pic>
        <p:nvPicPr>
          <p:cNvPr id="7" name="Picture 9" descr="C:\Users\dwharder\Desktop\y3.png">
            <a:extLst>
              <a:ext uri="{FF2B5EF4-FFF2-40B4-BE49-F238E27FC236}">
                <a16:creationId xmlns:a16="http://schemas.microsoft.com/office/drawing/2014/main" id="{42CD86D3-3566-41EA-971A-AA86E8A4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45110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any former parent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the address of the 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2825750"/>
            <a:ext cx="231666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= BR;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7338"/>
            <a:ext cx="37753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 </a:t>
            </a:r>
          </a:p>
        </p:txBody>
      </p:sp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nodes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>
                <a:latin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are now balanced and all remaining nodes of the subtrees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6952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Q: will this insertion affect the balance of any ancestors all the way back to the root?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No, because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i="1" dirty="0">
                <a:latin typeface="Arial" charset="0"/>
                <a:cs typeface="Arial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b="1" dirty="0"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example case, the correction 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898" y="164722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where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into our original tree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Assume that the insertion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>
                <a:latin typeface="Arial" charset="0"/>
                <a:cs typeface="Arial" charset="0"/>
              </a:rPr>
              <a:t> increases the height of </a:t>
            </a:r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Once again,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becomes unbalanced</a:t>
            </a:r>
            <a:endParaRPr lang="en-US" altLang="en-US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7524328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left-right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, remains unbalanced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26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doing the same thing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before results in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 tree that is still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just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shifted to the other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side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need to look into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endParaRPr lang="en-US" altLang="en-US" baseline="-250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Re-label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r>
              <a:rPr lang="en-US" altLang="en-US" dirty="0">
                <a:latin typeface="Arial" charset="0"/>
                <a:cs typeface="Arial" charset="0"/>
              </a:rPr>
              <a:t> as a tree rooted at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with two subtrees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addition of either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 will cause this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  <p:pic>
        <p:nvPicPr>
          <p:cNvPr id="7" name="Picture 8" descr="C:\Users\dwharder\Desktop\k3.png">
            <a:extLst>
              <a:ext uri="{FF2B5EF4-FFF2-40B4-BE49-F238E27FC236}">
                <a16:creationId xmlns:a16="http://schemas.microsoft.com/office/drawing/2014/main" id="{633B1E55-8486-44E2-AF8F-5FF999E6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To achieve this,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0029"/>
            <a:ext cx="22717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1771"/>
            <a:ext cx="207300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= 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DL;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= DR;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60029"/>
            <a:ext cx="3365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1648174"/>
            <a:ext cx="6081470" cy="49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symmetric cases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either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653136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9" y="2276872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(Implementation)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720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void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&lt;Type&gt;::insert( const Type &amp;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 *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if ( left() -&gt; insert()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if ( </a:t>
            </a:r>
            <a:r>
              <a:rPr lang="en-US" altLang="en-US" sz="12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left()-&gt;height() - right()-&gt;height()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== 2 )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determine if it is a left-left or left-right insertion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perform the appropriate correction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std::max( height(), left()-&gt;height()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// ...</a:t>
            </a:r>
          </a:p>
        </p:txBody>
      </p:sp>
    </p:spTree>
    <p:extLst>
      <p:ext uri="{BB962C8B-B14F-4D97-AF65-F5344CB8AC3E}">
        <p14:creationId xmlns:p14="http://schemas.microsoft.com/office/powerpoint/2010/main" val="1223569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Insertion (Implementation)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Comments: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balances are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insertions are still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possible to </a:t>
            </a:r>
            <a:r>
              <a:rPr lang="en-US" altLang="en-US" i="1" dirty="0">
                <a:latin typeface="Arial" charset="0"/>
                <a:cs typeface="Arial" charset="0"/>
              </a:rPr>
              <a:t>tighten</a:t>
            </a:r>
            <a:r>
              <a:rPr lang="en-US" altLang="en-US" dirty="0">
                <a:latin typeface="Arial" charset="0"/>
                <a:cs typeface="Arial" charset="0"/>
              </a:rPr>
              <a:t> the previous code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Aside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 if you want to explicitly rotate the nodes A and B, you must also pass a reference to the parent pointer as an argument: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insert( Type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&lt;Type&gt; * &amp; parent )</a:t>
            </a:r>
          </a:p>
        </p:txBody>
      </p:sp>
    </p:spTree>
    <p:extLst>
      <p:ext uri="{BB962C8B-B14F-4D97-AF65-F5344CB8AC3E}">
        <p14:creationId xmlns:p14="http://schemas.microsoft.com/office/powerpoint/2010/main" val="257412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73</a:t>
            </a: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6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AVL balanced</a:t>
            </a: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77</a:t>
            </a: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balanced</a:t>
            </a: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76</a:t>
            </a: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77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80</a:t>
            </a: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unbalanced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74</a:t>
            </a: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19584</TotalTime>
  <Words>4087</Words>
  <Application>Microsoft Office PowerPoint</Application>
  <PresentationFormat>全屏显示(4:3)</PresentationFormat>
  <Paragraphs>608</Paragraphs>
  <Slides>129</Slides>
  <Notes>63</Notes>
  <HiddenSlides>5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38" baseType="lpstr">
      <vt:lpstr>宋体</vt:lpstr>
      <vt:lpstr>Arial</vt:lpstr>
      <vt:lpstr>Calibri</vt:lpstr>
      <vt:lpstr>Consolas</vt:lpstr>
      <vt:lpstr>Courier New</vt:lpstr>
      <vt:lpstr>Symbol</vt:lpstr>
      <vt:lpstr>Times New Roman</vt:lpstr>
      <vt:lpstr>Custom Design</vt:lpstr>
      <vt:lpstr>Equation</vt:lpstr>
      <vt:lpstr>CS101 Data Structures</vt:lpstr>
      <vt:lpstr>Outline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Insert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symmetric cases </vt:lpstr>
      <vt:lpstr>Insert (Implementation)</vt:lpstr>
      <vt:lpstr>Insertion (Implementation)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Time complexity</vt:lpstr>
      <vt:lpstr>AVL Trees as Arrays?</vt:lpstr>
      <vt:lpstr>AVL Trees as Arrays?</vt:lpstr>
      <vt:lpstr>AVL Trees as Arrays?</vt:lpstr>
      <vt:lpstr>Summary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admin</cp:lastModifiedBy>
  <cp:revision>525</cp:revision>
  <dcterms:created xsi:type="dcterms:W3CDTF">2009-09-11T23:00:44Z</dcterms:created>
  <dcterms:modified xsi:type="dcterms:W3CDTF">2021-11-02T04:15:11Z</dcterms:modified>
</cp:coreProperties>
</file>